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1" r:id="rId10"/>
    <p:sldId id="28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55" autoAdjust="0"/>
  </p:normalViewPr>
  <p:slideViewPr>
    <p:cSldViewPr snapToGrid="0">
      <p:cViewPr varScale="1">
        <p:scale>
          <a:sx n="39" d="100"/>
          <a:sy n="39" d="100"/>
        </p:scale>
        <p:origin x="780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欢迎加入我们</a:t>
            </a:r>
            <a:r>
              <a:rPr lang="en-US" altLang="zh-CN" dirty="0"/>
              <a:t>le wagon part-time</a:t>
            </a:r>
            <a:r>
              <a:rPr lang="zh-CN" altLang="en-US" dirty="0"/>
              <a:t>产品开发培训营！你们准备好了吗！</a:t>
            </a:r>
          </a:p>
        </p:txBody>
      </p:sp>
    </p:spTree>
    <p:extLst>
      <p:ext uri="{BB962C8B-B14F-4D97-AF65-F5344CB8AC3E}">
        <p14:creationId xmlns:p14="http://schemas.microsoft.com/office/powerpoint/2010/main" val="1299209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197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052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</a:t>
            </a:r>
            <a:r>
              <a:rPr lang="en-US" altLang="zh-CN" dirty="0"/>
              <a:t>le wagon</a:t>
            </a:r>
            <a:r>
              <a:rPr lang="zh-CN" altLang="en-US" dirty="0"/>
              <a:t>也会举办一些活动，大家可以参与，多认识一些公司，</a:t>
            </a:r>
            <a:r>
              <a:rPr lang="en-US" altLang="zh-CN" dirty="0"/>
              <a:t>CEO</a:t>
            </a:r>
            <a:r>
              <a:rPr lang="zh-CN" altLang="en-US" dirty="0"/>
              <a:t>等。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下周五，我们</a:t>
            </a:r>
            <a:r>
              <a:rPr lang="en-US" altLang="zh-CN" dirty="0"/>
              <a:t>le wagon</a:t>
            </a:r>
            <a:r>
              <a:rPr lang="zh-CN" altLang="en-US" dirty="0"/>
              <a:t>将举办一个</a:t>
            </a:r>
            <a:r>
              <a:rPr lang="en-US" altLang="zh-CN" dirty="0"/>
              <a:t>alumni</a:t>
            </a:r>
            <a:r>
              <a:rPr lang="zh-CN" altLang="en-US" dirty="0"/>
              <a:t>活动，正好给大家个计会能互相认识 还有 </a:t>
            </a:r>
            <a:r>
              <a:rPr lang="en-US" altLang="zh-CN" dirty="0"/>
              <a:t>social</a:t>
            </a:r>
            <a:r>
              <a:rPr lang="zh-CN" altLang="en-US" dirty="0"/>
              <a:t>一下</a:t>
            </a:r>
          </a:p>
        </p:txBody>
      </p:sp>
    </p:spTree>
    <p:extLst>
      <p:ext uri="{BB962C8B-B14F-4D97-AF65-F5344CB8AC3E}">
        <p14:creationId xmlns:p14="http://schemas.microsoft.com/office/powerpoint/2010/main" val="993083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大家准备好了吗？</a:t>
            </a:r>
          </a:p>
        </p:txBody>
      </p:sp>
    </p:spTree>
    <p:extLst>
      <p:ext uri="{BB962C8B-B14F-4D97-AF65-F5344CB8AC3E}">
        <p14:creationId xmlns:p14="http://schemas.microsoft.com/office/powerpoint/2010/main" val="44507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程序员的思维方式是什么呢？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119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很简单：他们用代码来构建产品</a:t>
            </a:r>
          </a:p>
        </p:txBody>
      </p:sp>
    </p:spTree>
    <p:extLst>
      <p:ext uri="{BB962C8B-B14F-4D97-AF65-F5344CB8AC3E}">
        <p14:creationId xmlns:p14="http://schemas.microsoft.com/office/powerpoint/2010/main" val="409036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编码需要丰富的知识以及技能，这就不用多说了</a:t>
            </a:r>
          </a:p>
        </p:txBody>
      </p:sp>
    </p:spTree>
    <p:extLst>
      <p:ext uri="{BB962C8B-B14F-4D97-AF65-F5344CB8AC3E}">
        <p14:creationId xmlns:p14="http://schemas.microsoft.com/office/powerpoint/2010/main" val="3305696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代码到底是什呢？</a:t>
            </a:r>
            <a:endParaRPr lang="en-US" altLang="zh-CN" dirty="0"/>
          </a:p>
          <a:p>
            <a:r>
              <a:rPr lang="zh-CN" altLang="en-US" dirty="0"/>
              <a:t>需要考虑到四个主要方面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Product thinking </a:t>
            </a:r>
            <a:r>
              <a:rPr lang="zh-CN" altLang="en-US" dirty="0"/>
              <a:t>你想</a:t>
            </a:r>
            <a:r>
              <a:rPr lang="zh-CN" altLang="en-US" dirty="0">
                <a:solidFill>
                  <a:srgbClr val="333333"/>
                </a:solidFill>
              </a:rPr>
              <a:t>构建什么样的产品呢？</a:t>
            </a:r>
            <a:endParaRPr lang="en-US" altLang="zh-CN" dirty="0"/>
          </a:p>
          <a:p>
            <a:r>
              <a:rPr lang="en-US" altLang="zh-CN" dirty="0"/>
              <a:t>2. Engineering</a:t>
            </a:r>
            <a:r>
              <a:rPr lang="zh-CN" altLang="en-US" dirty="0">
                <a:solidFill>
                  <a:srgbClr val="333333"/>
                </a:solidFill>
              </a:rPr>
              <a:t>工程：</a:t>
            </a:r>
            <a:r>
              <a:rPr lang="zh-CN" altLang="en-US" dirty="0"/>
              <a:t>如何打造你的产品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en-US" altLang="zh-CN" dirty="0">
                <a:solidFill>
                  <a:srgbClr val="333333"/>
                </a:solidFill>
              </a:rPr>
              <a:t>UI &amp; UX</a:t>
            </a:r>
            <a:r>
              <a:rPr lang="zh-CN" altLang="en-US" dirty="0">
                <a:solidFill>
                  <a:srgbClr val="333333"/>
                </a:solidFill>
              </a:rPr>
              <a:t>：</a:t>
            </a:r>
            <a:r>
              <a:rPr lang="zh-CN" altLang="en-US" dirty="0"/>
              <a:t>如何让你的产品直观</a:t>
            </a:r>
            <a:r>
              <a:rPr lang="en-US" altLang="zh-CN" dirty="0"/>
              <a:t>4.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4. </a:t>
            </a:r>
            <a:r>
              <a:rPr lang="zh-CN" altLang="en-US" dirty="0">
                <a:solidFill>
                  <a:srgbClr val="333333"/>
                </a:solidFill>
              </a:rPr>
              <a:t>设计：</a:t>
            </a:r>
            <a:r>
              <a:rPr lang="zh-CN" altLang="en-US" dirty="0"/>
              <a:t>如何美化你的产品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1375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0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zh-CN" altLang="en-US" dirty="0"/>
              <a:t>我们不会像传统计算机科学学位那样教你</a:t>
            </a:r>
          </a:p>
          <a:p>
            <a:endParaRPr lang="en-US" altLang="zh-CN" dirty="0"/>
          </a:p>
          <a:p>
            <a:r>
              <a:rPr lang="zh-CN" altLang="en-US" dirty="0"/>
              <a:t>而 我们将教你如何制造产品</a:t>
            </a:r>
          </a:p>
        </p:txBody>
      </p:sp>
    </p:spTree>
    <p:extLst>
      <p:ext uri="{BB962C8B-B14F-4D97-AF65-F5344CB8AC3E}">
        <p14:creationId xmlns:p14="http://schemas.microsoft.com/office/powerpoint/2010/main" val="324980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然而，没有捷径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méi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yǒu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jié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jìng</a:t>
            </a:r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there are no shortcuts</a:t>
            </a:r>
          </a:p>
          <a:p>
            <a:endParaRPr lang="en-US" altLang="zh-CN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latin typeface="Avenir Book"/>
                <a:ea typeface="Avenir Book"/>
                <a:cs typeface="Avenir Book"/>
                <a:sym typeface="Avenir Book"/>
              </a:rPr>
              <a:t>本课程将涵盖一些主要的编程概念</a:t>
            </a:r>
            <a:endParaRPr lang="zh-CN" altLang="en-US" dirty="0">
              <a:latin typeface="Avenir Book"/>
              <a:ea typeface="Avenir Book"/>
              <a:cs typeface="Avenir Book"/>
              <a:sym typeface="Avenir Book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576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你会发现这门课很有挑战性，</a:t>
            </a:r>
            <a:endParaRPr lang="en-US" altLang="zh-CN" dirty="0"/>
          </a:p>
          <a:p>
            <a:r>
              <a:rPr lang="zh-CN" altLang="en-US" dirty="0"/>
              <a:t>但不用担心，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不要放弃</a:t>
            </a:r>
            <a:endParaRPr lang="en-US" altLang="zh-CN" dirty="0"/>
          </a:p>
          <a:p>
            <a:r>
              <a:rPr lang="zh-CN" altLang="en-US" dirty="0"/>
              <a:t>相信我们</a:t>
            </a:r>
            <a:endParaRPr lang="en-US" altLang="zh-CN" dirty="0"/>
          </a:p>
          <a:p>
            <a:r>
              <a:rPr lang="zh-CN" altLang="en-US" dirty="0"/>
              <a:t>保持好奇心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15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准时到达</a:t>
            </a:r>
            <a:endParaRPr lang="en-US" altLang="zh-CN" dirty="0"/>
          </a:p>
          <a:p>
            <a:r>
              <a:rPr lang="zh-CN" altLang="en-US" dirty="0"/>
              <a:t>教课</a:t>
            </a:r>
          </a:p>
        </p:txBody>
      </p:sp>
    </p:spTree>
    <p:extLst>
      <p:ext uri="{BB962C8B-B14F-4D97-AF65-F5344CB8AC3E}">
        <p14:creationId xmlns:p14="http://schemas.microsoft.com/office/powerpoint/2010/main" val="1324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/>
          <a:lstStyle>
            <a:lvl1pPr marL="567972" indent="-567972" defTabSz="821531">
              <a:defRPr sz="4600"/>
            </a:lvl1pPr>
            <a:lvl2pPr marL="1012472" indent="-567972" defTabSz="821531">
              <a:defRPr sz="4600"/>
            </a:lvl2pPr>
            <a:lvl3pPr marL="1456972" indent="-567972" defTabSz="821531">
              <a:defRPr sz="4600"/>
            </a:lvl3pPr>
            <a:lvl4pPr marL="1901472" indent="-567972" defTabSz="821531">
              <a:defRPr sz="4600"/>
            </a:lvl4pPr>
            <a:lvl5pPr marL="2345972" indent="-567972" defTabSz="821531"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 defTabSz="821531">
              <a:defRPr sz="10800"/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73453" y="7018734"/>
            <a:ext cx="11037095" cy="1192114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 defTabSz="821531">
              <a:spcBef>
                <a:spcPts val="0"/>
              </a:spcBef>
              <a:buSzTx/>
              <a:buNone/>
              <a:defRPr sz="4200"/>
            </a:lvl1pPr>
            <a:lvl2pPr marL="0" indent="228600" algn="ctr" defTabSz="821531">
              <a:spcBef>
                <a:spcPts val="0"/>
              </a:spcBef>
              <a:buSzTx/>
              <a:buNone/>
              <a:defRPr sz="4200"/>
            </a:lvl2pPr>
            <a:lvl3pPr marL="0" indent="457200" algn="ctr" defTabSz="821531">
              <a:spcBef>
                <a:spcPts val="0"/>
              </a:spcBef>
              <a:buSzTx/>
              <a:buNone/>
              <a:defRPr sz="4200"/>
            </a:lvl3pPr>
            <a:lvl4pPr marL="0" indent="685800" algn="ctr" defTabSz="821531">
              <a:spcBef>
                <a:spcPts val="0"/>
              </a:spcBef>
              <a:buSzTx/>
              <a:buNone/>
              <a:defRPr sz="4200"/>
            </a:lvl4pPr>
            <a:lvl5pPr marL="0" indent="914400" algn="ctr" defTabSz="821531">
              <a:spcBef>
                <a:spcPts val="0"/>
              </a:spcBef>
              <a:buSzTx/>
              <a:buNone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e Wagon…"/>
          <p:cNvSpPr txBox="1"/>
          <p:nvPr/>
        </p:nvSpPr>
        <p:spPr>
          <a:xfrm>
            <a:off x="5266689" y="3737885"/>
            <a:ext cx="13850621" cy="408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5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dirty="0"/>
              <a:t>Le Wagon</a:t>
            </a:r>
          </a:p>
          <a:p>
            <a:pPr>
              <a:defRPr sz="8000">
                <a:solidFill>
                  <a:srgbClr val="A6AAA9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dirty="0"/>
              <a:t>The beginning of your journey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4D0D7-A71E-43C0-9C37-22769EC72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316" y="9093908"/>
            <a:ext cx="4792013" cy="14952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⌚ Your typical day"/>
          <p:cNvSpPr txBox="1"/>
          <p:nvPr/>
        </p:nvSpPr>
        <p:spPr>
          <a:xfrm>
            <a:off x="5102859" y="1734900"/>
            <a:ext cx="12522659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dirty="0"/>
              <a:t>⌚</a:t>
            </a:r>
            <a:r>
              <a:rPr lang="en-US" altLang="zh-CN" dirty="0"/>
              <a:t> </a:t>
            </a:r>
            <a:r>
              <a:rPr lang="zh-CN" altLang="en-US" dirty="0"/>
              <a:t>每周六的日常安排 </a:t>
            </a:r>
            <a:endParaRPr dirty="0"/>
          </a:p>
        </p:txBody>
      </p:sp>
      <p:graphicFrame>
        <p:nvGraphicFramePr>
          <p:cNvPr id="186" name="Table"/>
          <p:cNvGraphicFramePr/>
          <p:nvPr>
            <p:extLst>
              <p:ext uri="{D42A27DB-BD31-4B8C-83A1-F6EECF244321}">
                <p14:modId xmlns:p14="http://schemas.microsoft.com/office/powerpoint/2010/main" val="3689079103"/>
              </p:ext>
            </p:extLst>
          </p:nvPr>
        </p:nvGraphicFramePr>
        <p:xfrm>
          <a:off x="3839428" y="5238571"/>
          <a:ext cx="16379749" cy="2047382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5440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8:30 - 9:00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到达</a:t>
                      </a:r>
                      <a:r>
                        <a:rPr lang="en-US" altLang="zh-CN" sz="4000" dirty="0" err="1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Xnode</a:t>
                      </a: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（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9F</a:t>
                      </a: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）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9:00 – 18:00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与当天安排的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buddy</a:t>
                      </a: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完成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challenge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2099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frame_4.png" descr="fram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📅 Week by week overview"/>
          <p:cNvSpPr txBox="1"/>
          <p:nvPr/>
        </p:nvSpPr>
        <p:spPr>
          <a:xfrm>
            <a:off x="3903344" y="6037262"/>
            <a:ext cx="719427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dirty="0"/>
              <a:t>📅</a:t>
            </a:r>
            <a:r>
              <a:rPr lang="en-US" altLang="zh-CN" dirty="0"/>
              <a:t> </a:t>
            </a:r>
            <a:r>
              <a:rPr lang="zh-CN" altLang="en-US" dirty="0"/>
              <a:t>每周概述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Table"/>
          <p:cNvGraphicFramePr/>
          <p:nvPr/>
        </p:nvGraphicFramePr>
        <p:xfrm>
          <a:off x="2735662" y="5209910"/>
          <a:ext cx="17922076" cy="6027534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18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589">
                <a:tc gridSpan="4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Week 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2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8 Oct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Setup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9 Oct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Programming Basics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10 Oct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Flow, Conditionals &amp; Arrays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11 Oct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Iterators &amp; Blocks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12 Oct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Hash &amp; Symbols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Quiz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92" name="ruby.png" descr="rub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090" y="7381261"/>
            <a:ext cx="633290" cy="63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ruby.png" descr="rub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090" y="9414390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ruby.png" descr="rub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090" y="8397826"/>
            <a:ext cx="633290" cy="63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ruby.png" descr="rub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090" y="10430955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etup.png" descr="setup.png"/>
          <p:cNvPicPr>
            <a:picLocks noChangeAspect="1"/>
          </p:cNvPicPr>
          <p:nvPr/>
        </p:nvPicPr>
        <p:blipFill>
          <a:blip r:embed="rId3"/>
          <a:srcRect l="12237" r="12237"/>
          <a:stretch>
            <a:fillRect/>
          </a:stretch>
        </p:blipFill>
        <p:spPr>
          <a:xfrm>
            <a:off x="15429091" y="6364696"/>
            <a:ext cx="633290" cy="63002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First week…"/>
          <p:cNvSpPr txBox="1"/>
          <p:nvPr/>
        </p:nvSpPr>
        <p:spPr>
          <a:xfrm>
            <a:off x="2564130" y="1938426"/>
            <a:ext cx="10542271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First week</a:t>
            </a:r>
          </a:p>
          <a:p>
            <a:pPr algn="l">
              <a:defRPr sz="6000">
                <a:solidFill>
                  <a:srgbClr val="33333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writing 1-file programs in ruby</a:t>
            </a:r>
          </a:p>
        </p:txBody>
      </p:sp>
      <p:pic>
        <p:nvPicPr>
          <p:cNvPr id="198" name="ruby.png" descr="rub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990" y="2377461"/>
            <a:ext cx="633290" cy="630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"/>
          <p:cNvGrpSpPr/>
          <p:nvPr/>
        </p:nvGrpSpPr>
        <p:grpSpPr>
          <a:xfrm>
            <a:off x="2481662" y="5971910"/>
            <a:ext cx="17922076" cy="6027534"/>
            <a:chOff x="12700" y="12700"/>
            <a:chExt cx="17922075" cy="6027533"/>
          </a:xfrm>
        </p:grpSpPr>
        <p:graphicFrame>
          <p:nvGraphicFramePr>
            <p:cNvPr id="200" name="Table"/>
            <p:cNvGraphicFramePr/>
            <p:nvPr/>
          </p:nvGraphicFramePr>
          <p:xfrm>
            <a:off x="12700" y="12700"/>
            <a:ext cx="17922075" cy="6027533"/>
          </p:xfrm>
          <a:graphic>
            <a:graphicData uri="http://schemas.openxmlformats.org/drawingml/2006/table">
              <a:tbl>
                <a:tblPr firstRow="1" bandRow="1">
                  <a:tableStyleId>{8F44A2F1-9E1F-4B54-A3A2-5F16C0AD49E2}</a:tableStyleId>
                </a:tblPr>
                <a:tblGrid>
                  <a:gridCol w="31817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53755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22712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397567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004589">
                  <a:tc gridSpan="4"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>
                            <a:solidFill>
                              <a:srgbClr val="FFFFFF"/>
                            </a:solidFill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Week 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23333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/>
                  </a:tc>
                  <a:tc hMerge="1">
                    <a:txBody>
                      <a:bodyPr/>
                      <a:lstStyle/>
                      <a:p>
                        <a:endParaRPr lang="zh-CN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0045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15 Oct 2018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 Regular Expressions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Reboot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0045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16 Oct 2018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Parsing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Reboot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045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17 Oct 2018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 Classes &amp; Instances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0045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18 Oct 2018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 Inheritance &amp; Self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10045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19 Oct 2018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rPr>
                          <a:t> Cookbook (Day 1)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3600">
                            <a:latin typeface="Avenir Heavy"/>
                            <a:ea typeface="Avenir Heavy"/>
                            <a:cs typeface="Avenir Heavy"/>
                            <a:sym typeface="Avenir Heavy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pic>
          <p:nvPicPr>
            <p:cNvPr id="201" name="ruby.png" descr="ruby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128" y="2184050"/>
              <a:ext cx="633290" cy="630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oop.png" descr="oop.png"/>
            <p:cNvPicPr>
              <a:picLocks noChangeAspect="1"/>
            </p:cNvPicPr>
            <p:nvPr/>
          </p:nvPicPr>
          <p:blipFill>
            <a:blip r:embed="rId3"/>
            <a:srcRect t="2838" b="2838"/>
            <a:stretch>
              <a:fillRect/>
            </a:stretch>
          </p:blipFill>
          <p:spPr>
            <a:xfrm>
              <a:off x="12706128" y="4217180"/>
              <a:ext cx="633290" cy="630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oop.png" descr="oop.png"/>
            <p:cNvPicPr>
              <a:picLocks noChangeAspect="1"/>
            </p:cNvPicPr>
            <p:nvPr/>
          </p:nvPicPr>
          <p:blipFill>
            <a:blip r:embed="rId3"/>
            <a:srcRect t="2838" b="2838"/>
            <a:stretch>
              <a:fillRect/>
            </a:stretch>
          </p:blipFill>
          <p:spPr>
            <a:xfrm>
              <a:off x="12706128" y="3200616"/>
              <a:ext cx="633290" cy="630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4" name="oop.png" descr="oop.png"/>
            <p:cNvPicPr>
              <a:picLocks noChangeAspect="1"/>
            </p:cNvPicPr>
            <p:nvPr/>
          </p:nvPicPr>
          <p:blipFill>
            <a:blip r:embed="rId3"/>
            <a:srcRect t="2838" b="2838"/>
            <a:stretch>
              <a:fillRect/>
            </a:stretch>
          </p:blipFill>
          <p:spPr>
            <a:xfrm>
              <a:off x="12706128" y="5233745"/>
              <a:ext cx="633290" cy="630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ruby.png" descr="ruby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6128" y="1167486"/>
              <a:ext cx="633290" cy="630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7" name="Second week…"/>
          <p:cNvSpPr txBox="1"/>
          <p:nvPr/>
        </p:nvSpPr>
        <p:spPr>
          <a:xfrm>
            <a:off x="2437130" y="1416394"/>
            <a:ext cx="16077439" cy="357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Second week</a:t>
            </a:r>
          </a:p>
          <a:p>
            <a:pPr algn="l">
              <a:defRPr sz="6000">
                <a:solidFill>
                  <a:srgbClr val="33333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Reboot 🚀 / starting building softwares</a:t>
            </a:r>
            <a:br/>
            <a:r>
              <a:t>Classes, several files, no more 1-file programs </a:t>
            </a:r>
          </a:p>
        </p:txBody>
      </p:sp>
      <p:pic>
        <p:nvPicPr>
          <p:cNvPr id="208" name="oop.png" descr="oop.png"/>
          <p:cNvPicPr>
            <a:picLocks noChangeAspect="1"/>
          </p:cNvPicPr>
          <p:nvPr/>
        </p:nvPicPr>
        <p:blipFill>
          <a:blip r:embed="rId3"/>
          <a:srcRect t="2838" b="2838"/>
          <a:stretch>
            <a:fillRect/>
          </a:stretch>
        </p:blipFill>
        <p:spPr>
          <a:xfrm>
            <a:off x="9193390" y="1908126"/>
            <a:ext cx="633290" cy="630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"/>
          <p:cNvGraphicFramePr/>
          <p:nvPr/>
        </p:nvGraphicFramePr>
        <p:xfrm>
          <a:off x="2481662" y="5082910"/>
          <a:ext cx="17922076" cy="6027534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18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589">
                <a:tc gridSpan="4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Week 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2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7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22 Mar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7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Cookbook (Day 2)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7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7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7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23 Mar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7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Food Delivery (Day 1)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7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7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7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24 Mar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7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Food Delivery (Day 2)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7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7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7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25 Mar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7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Schema Design &amp; SQL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7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7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7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26 Mar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7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CRUD with SQL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7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7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11" name="oop.png" descr="oop.png"/>
          <p:cNvPicPr>
            <a:picLocks noChangeAspect="1"/>
          </p:cNvPicPr>
          <p:nvPr/>
        </p:nvPicPr>
        <p:blipFill>
          <a:blip r:embed="rId3"/>
          <a:srcRect t="2838" b="2838"/>
          <a:stretch>
            <a:fillRect/>
          </a:stretch>
        </p:blipFill>
        <p:spPr>
          <a:xfrm>
            <a:off x="15175090" y="7254261"/>
            <a:ext cx="633290" cy="63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oop.png" descr="oop.png"/>
          <p:cNvPicPr>
            <a:picLocks noChangeAspect="1"/>
          </p:cNvPicPr>
          <p:nvPr/>
        </p:nvPicPr>
        <p:blipFill>
          <a:blip r:embed="rId3"/>
          <a:srcRect t="2838" b="2838"/>
          <a:stretch>
            <a:fillRect/>
          </a:stretch>
        </p:blipFill>
        <p:spPr>
          <a:xfrm>
            <a:off x="15175090" y="8270826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oop.png" descr="oop.png"/>
          <p:cNvPicPr>
            <a:picLocks noChangeAspect="1"/>
          </p:cNvPicPr>
          <p:nvPr/>
        </p:nvPicPr>
        <p:blipFill>
          <a:blip r:embed="rId3"/>
          <a:srcRect t="2838" b="2838"/>
          <a:stretch>
            <a:fillRect/>
          </a:stretch>
        </p:blipFill>
        <p:spPr>
          <a:xfrm>
            <a:off x="15175090" y="6237696"/>
            <a:ext cx="633290" cy="630026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Third week…"/>
          <p:cNvSpPr txBox="1"/>
          <p:nvPr/>
        </p:nvSpPr>
        <p:spPr>
          <a:xfrm>
            <a:off x="2437130" y="1162394"/>
            <a:ext cx="20383501" cy="357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Third week</a:t>
            </a:r>
          </a:p>
          <a:p>
            <a:pPr algn="l">
              <a:defRPr sz="6000">
                <a:solidFill>
                  <a:srgbClr val="33333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End of software engineering (Food Delivery Challenges 😭)</a:t>
            </a:r>
            <a:br/>
            <a:r>
              <a:t>Let’s play with databases and SQL</a:t>
            </a:r>
          </a:p>
        </p:txBody>
      </p:sp>
      <p:pic>
        <p:nvPicPr>
          <p:cNvPr id="215" name="Screen Shot 2017-10-13 at 16.30.52.png" descr="Screen Shot 2017-10-13 at 16.30.5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486" y="1389433"/>
            <a:ext cx="985750" cy="1003353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quare"/>
          <p:cNvSpPr/>
          <p:nvPr/>
        </p:nvSpPr>
        <p:spPr>
          <a:xfrm>
            <a:off x="17703800" y="10083800"/>
            <a:ext cx="1270000" cy="1270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7" name="data.png" descr="dat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5090" y="9261991"/>
            <a:ext cx="633414" cy="696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data.png" descr="dat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5090" y="10227191"/>
            <a:ext cx="633414" cy="696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Table"/>
          <p:cNvGraphicFramePr/>
          <p:nvPr/>
        </p:nvGraphicFramePr>
        <p:xfrm>
          <a:off x="2481662" y="5082910"/>
          <a:ext cx="17922076" cy="6027534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18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589">
                <a:tc gridSpan="4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Week 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2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29 Oct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Active Record Basics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30 Oct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Associations &amp; Validations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Quiz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31 Oct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HTML &amp; CSS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小程序 101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CSS Components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Bootstrap, Grids &amp; Layouts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ICP Beian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21" name="database.png" descr="database.png"/>
          <p:cNvPicPr>
            <a:picLocks noChangeAspect="1"/>
          </p:cNvPicPr>
          <p:nvPr/>
        </p:nvPicPr>
        <p:blipFill>
          <a:blip r:embed="rId2"/>
          <a:srcRect t="4513" b="4513"/>
          <a:stretch>
            <a:fillRect/>
          </a:stretch>
        </p:blipFill>
        <p:spPr>
          <a:xfrm>
            <a:off x="15175090" y="7254260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frontend.png" descr="frontend.png"/>
          <p:cNvPicPr>
            <a:picLocks noChangeAspect="1"/>
          </p:cNvPicPr>
          <p:nvPr/>
        </p:nvPicPr>
        <p:blipFill>
          <a:blip r:embed="rId3"/>
          <a:srcRect t="257" b="257"/>
          <a:stretch>
            <a:fillRect/>
          </a:stretch>
        </p:blipFill>
        <p:spPr>
          <a:xfrm>
            <a:off x="15175090" y="9287390"/>
            <a:ext cx="633290" cy="63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frontend.png" descr="frontend.png"/>
          <p:cNvPicPr>
            <a:picLocks noChangeAspect="1"/>
          </p:cNvPicPr>
          <p:nvPr/>
        </p:nvPicPr>
        <p:blipFill>
          <a:blip r:embed="rId3"/>
          <a:srcRect t="257" b="257"/>
          <a:stretch>
            <a:fillRect/>
          </a:stretch>
        </p:blipFill>
        <p:spPr>
          <a:xfrm>
            <a:off x="15175090" y="8270825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frontend.png" descr="frontend.png"/>
          <p:cNvPicPr>
            <a:picLocks noChangeAspect="1"/>
          </p:cNvPicPr>
          <p:nvPr/>
        </p:nvPicPr>
        <p:blipFill>
          <a:blip r:embed="rId3"/>
          <a:srcRect t="257" b="257"/>
          <a:stretch>
            <a:fillRect/>
          </a:stretch>
        </p:blipFill>
        <p:spPr>
          <a:xfrm>
            <a:off x="15175090" y="10303955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data.png" descr="dat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5090" y="6163191"/>
            <a:ext cx="633414" cy="696439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4th week…"/>
          <p:cNvSpPr txBox="1"/>
          <p:nvPr/>
        </p:nvSpPr>
        <p:spPr>
          <a:xfrm>
            <a:off x="2437130" y="1162394"/>
            <a:ext cx="18104359" cy="357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4th week</a:t>
            </a:r>
          </a:p>
          <a:p>
            <a:pPr algn="l">
              <a:defRPr sz="6000">
                <a:solidFill>
                  <a:srgbClr val="33333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End of database</a:t>
            </a:r>
            <a:br/>
            <a:r>
              <a:t>Quitting the terminal… Let’s build web interfaces 🎉</a:t>
            </a:r>
          </a:p>
        </p:txBody>
      </p:sp>
      <p:pic>
        <p:nvPicPr>
          <p:cNvPr id="227" name="frontend.png" descr="frontend.png"/>
          <p:cNvPicPr>
            <a:picLocks noChangeAspect="1"/>
          </p:cNvPicPr>
          <p:nvPr/>
        </p:nvPicPr>
        <p:blipFill>
          <a:blip r:embed="rId3"/>
          <a:srcRect t="257" b="257"/>
          <a:stretch>
            <a:fillRect/>
          </a:stretch>
        </p:blipFill>
        <p:spPr>
          <a:xfrm>
            <a:off x="7304244" y="1403918"/>
            <a:ext cx="880982" cy="876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Table"/>
          <p:cNvGraphicFramePr/>
          <p:nvPr/>
        </p:nvGraphicFramePr>
        <p:xfrm>
          <a:off x="2481662" y="5082910"/>
          <a:ext cx="17922076" cy="6027534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18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589">
                <a:tc gridSpan="4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Week 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2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5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Middleman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Pitch Night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6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JavaScript &amp; the DOM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7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DOM Events &amp; AJAX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8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JavaScript Tooling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9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Product Design Sprint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Demo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0" name="frontend.png" descr="frontend.png"/>
          <p:cNvPicPr>
            <a:picLocks noChangeAspect="1"/>
          </p:cNvPicPr>
          <p:nvPr/>
        </p:nvPicPr>
        <p:blipFill>
          <a:blip r:embed="rId2"/>
          <a:srcRect t="257" b="257"/>
          <a:stretch>
            <a:fillRect/>
          </a:stretch>
        </p:blipFill>
        <p:spPr>
          <a:xfrm>
            <a:off x="15175090" y="7254260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frontend.png" descr="frontend.png"/>
          <p:cNvPicPr>
            <a:picLocks noChangeAspect="1"/>
          </p:cNvPicPr>
          <p:nvPr/>
        </p:nvPicPr>
        <p:blipFill>
          <a:blip r:embed="rId2"/>
          <a:srcRect t="257" b="257"/>
          <a:stretch>
            <a:fillRect/>
          </a:stretch>
        </p:blipFill>
        <p:spPr>
          <a:xfrm>
            <a:off x="15175090" y="9287390"/>
            <a:ext cx="633290" cy="63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frontend.png" descr="frontend.png"/>
          <p:cNvPicPr>
            <a:picLocks noChangeAspect="1"/>
          </p:cNvPicPr>
          <p:nvPr/>
        </p:nvPicPr>
        <p:blipFill>
          <a:blip r:embed="rId2"/>
          <a:srcRect t="257" b="257"/>
          <a:stretch>
            <a:fillRect/>
          </a:stretch>
        </p:blipFill>
        <p:spPr>
          <a:xfrm>
            <a:off x="15175090" y="8270825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frontend.png" descr="frontend.png"/>
          <p:cNvPicPr>
            <a:picLocks noChangeAspect="1"/>
          </p:cNvPicPr>
          <p:nvPr/>
        </p:nvPicPr>
        <p:blipFill>
          <a:blip r:embed="rId2"/>
          <a:srcRect t="257" b="257"/>
          <a:stretch>
            <a:fillRect/>
          </a:stretch>
        </p:blipFill>
        <p:spPr>
          <a:xfrm>
            <a:off x="15175090" y="10303955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frontend.png" descr="frontend.png"/>
          <p:cNvPicPr>
            <a:picLocks noChangeAspect="1"/>
          </p:cNvPicPr>
          <p:nvPr/>
        </p:nvPicPr>
        <p:blipFill>
          <a:blip r:embed="rId2"/>
          <a:srcRect t="257" b="257"/>
          <a:stretch>
            <a:fillRect/>
          </a:stretch>
        </p:blipFill>
        <p:spPr>
          <a:xfrm>
            <a:off x="15175090" y="6237696"/>
            <a:ext cx="633290" cy="63002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5th week…"/>
          <p:cNvSpPr txBox="1"/>
          <p:nvPr/>
        </p:nvSpPr>
        <p:spPr>
          <a:xfrm>
            <a:off x="2437130" y="1684426"/>
            <a:ext cx="7537705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5th week</a:t>
            </a:r>
          </a:p>
          <a:p>
            <a:pPr algn="l">
              <a:defRPr sz="6000">
                <a:solidFill>
                  <a:srgbClr val="33333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A dive into Javascript</a:t>
            </a:r>
          </a:p>
        </p:txBody>
      </p:sp>
      <p:pic>
        <p:nvPicPr>
          <p:cNvPr id="236" name="frontend.png" descr="frontend.png"/>
          <p:cNvPicPr>
            <a:picLocks noChangeAspect="1"/>
          </p:cNvPicPr>
          <p:nvPr/>
        </p:nvPicPr>
        <p:blipFill>
          <a:blip r:embed="rId2"/>
          <a:srcRect t="257" b="257"/>
          <a:stretch>
            <a:fillRect/>
          </a:stretch>
        </p:blipFill>
        <p:spPr>
          <a:xfrm>
            <a:off x="7367744" y="1911918"/>
            <a:ext cx="880982" cy="87644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7" name="Table"/>
          <p:cNvGraphicFramePr/>
          <p:nvPr/>
        </p:nvGraphicFramePr>
        <p:xfrm>
          <a:off x="2481662" y="11066519"/>
          <a:ext cx="17922076" cy="1004589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318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10 Nov 2018 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小程序 part 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8" name="wechat-logo.png" descr="wechat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032" y="11191987"/>
            <a:ext cx="730170" cy="62984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AT"/>
          <p:cNvSpPr txBox="1"/>
          <p:nvPr/>
        </p:nvSpPr>
        <p:spPr>
          <a:xfrm>
            <a:off x="1274053" y="11206864"/>
            <a:ext cx="92720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defTabSz="914400"/>
            <a:r>
              <a:t>SAT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" name="Table"/>
          <p:cNvGraphicFramePr/>
          <p:nvPr/>
        </p:nvGraphicFramePr>
        <p:xfrm>
          <a:off x="2481662" y="5082910"/>
          <a:ext cx="17922076" cy="6027534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18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589">
                <a:tc gridSpan="4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Week 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2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12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Routing, Controllers &amp; Views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13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Models &amp; CRUD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14 Nov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Advanced Routing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15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Front-end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16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Hosting &amp; Image Upload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Quiz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42" name="rails.png" descr="rails.png"/>
          <p:cNvPicPr>
            <a:picLocks noChangeAspect="1"/>
          </p:cNvPicPr>
          <p:nvPr/>
        </p:nvPicPr>
        <p:blipFill>
          <a:blip r:embed="rId2"/>
          <a:srcRect l="741" r="741"/>
          <a:stretch>
            <a:fillRect/>
          </a:stretch>
        </p:blipFill>
        <p:spPr>
          <a:xfrm>
            <a:off x="15175090" y="7254261"/>
            <a:ext cx="633290" cy="63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rails.png" descr="rails.png"/>
          <p:cNvPicPr>
            <a:picLocks noChangeAspect="1"/>
          </p:cNvPicPr>
          <p:nvPr/>
        </p:nvPicPr>
        <p:blipFill>
          <a:blip r:embed="rId2"/>
          <a:srcRect l="741" r="741"/>
          <a:stretch>
            <a:fillRect/>
          </a:stretch>
        </p:blipFill>
        <p:spPr>
          <a:xfrm>
            <a:off x="15175090" y="9287390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rails.png" descr="rails.png"/>
          <p:cNvPicPr>
            <a:picLocks noChangeAspect="1"/>
          </p:cNvPicPr>
          <p:nvPr/>
        </p:nvPicPr>
        <p:blipFill>
          <a:blip r:embed="rId2"/>
          <a:srcRect l="741" r="741"/>
          <a:stretch>
            <a:fillRect/>
          </a:stretch>
        </p:blipFill>
        <p:spPr>
          <a:xfrm>
            <a:off x="15175090" y="8270826"/>
            <a:ext cx="633290" cy="63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ails.png" descr="rails.png"/>
          <p:cNvPicPr>
            <a:picLocks noChangeAspect="1"/>
          </p:cNvPicPr>
          <p:nvPr/>
        </p:nvPicPr>
        <p:blipFill>
          <a:blip r:embed="rId2"/>
          <a:srcRect l="741" r="741"/>
          <a:stretch>
            <a:fillRect/>
          </a:stretch>
        </p:blipFill>
        <p:spPr>
          <a:xfrm>
            <a:off x="15175090" y="10303955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rails.png" descr="rails.png"/>
          <p:cNvPicPr>
            <a:picLocks noChangeAspect="1"/>
          </p:cNvPicPr>
          <p:nvPr/>
        </p:nvPicPr>
        <p:blipFill>
          <a:blip r:embed="rId2"/>
          <a:srcRect l="741" r="741"/>
          <a:stretch>
            <a:fillRect/>
          </a:stretch>
        </p:blipFill>
        <p:spPr>
          <a:xfrm>
            <a:off x="15175090" y="6237696"/>
            <a:ext cx="633290" cy="63002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6th week…"/>
          <p:cNvSpPr txBox="1"/>
          <p:nvPr/>
        </p:nvSpPr>
        <p:spPr>
          <a:xfrm>
            <a:off x="2437130" y="1162394"/>
            <a:ext cx="15047977" cy="3571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6th week</a:t>
            </a:r>
          </a:p>
          <a:p>
            <a:pPr algn="l">
              <a:defRPr sz="6000">
                <a:solidFill>
                  <a:srgbClr val="33333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Wrapping all together 🎁 </a:t>
            </a:r>
            <a:br/>
            <a:r>
              <a:t>One Rails app a day keeps the doctor away</a:t>
            </a:r>
          </a:p>
        </p:txBody>
      </p:sp>
      <p:pic>
        <p:nvPicPr>
          <p:cNvPr id="248" name="rails.png" descr="rails.png"/>
          <p:cNvPicPr>
            <a:picLocks noChangeAspect="1"/>
          </p:cNvPicPr>
          <p:nvPr/>
        </p:nvPicPr>
        <p:blipFill>
          <a:blip r:embed="rId2"/>
          <a:srcRect l="741" r="741"/>
          <a:stretch>
            <a:fillRect/>
          </a:stretch>
        </p:blipFill>
        <p:spPr>
          <a:xfrm>
            <a:off x="7472981" y="1469775"/>
            <a:ext cx="822909" cy="81866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9" name="Table"/>
          <p:cNvGraphicFramePr/>
          <p:nvPr/>
        </p:nvGraphicFramePr>
        <p:xfrm>
          <a:off x="2481662" y="11066519"/>
          <a:ext cx="17922076" cy="1004589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318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17 Nov 2018 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小程序 part 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0" name="wechat-logo.png" descr="wechat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032" y="11191987"/>
            <a:ext cx="730170" cy="629842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AT"/>
          <p:cNvSpPr txBox="1"/>
          <p:nvPr/>
        </p:nvSpPr>
        <p:spPr>
          <a:xfrm>
            <a:off x="1274053" y="11206864"/>
            <a:ext cx="92720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 defTabSz="914400"/>
            <a:r>
              <a:t>SAT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Table"/>
          <p:cNvGraphicFramePr/>
          <p:nvPr/>
        </p:nvGraphicFramePr>
        <p:xfrm>
          <a:off x="2481662" y="5082910"/>
          <a:ext cx="17922076" cy="6027534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18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589">
                <a:tc gridSpan="4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Week 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2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19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Authentication &amp; Devise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Airbnb Day 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20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Authorization &amp; Pundit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21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Geocoding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Demo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22 Nov 2018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Search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23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Tags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Demo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54" name="rails.png" descr="rails.png"/>
          <p:cNvPicPr>
            <a:picLocks noChangeAspect="1"/>
          </p:cNvPicPr>
          <p:nvPr/>
        </p:nvPicPr>
        <p:blipFill>
          <a:blip r:embed="rId2"/>
          <a:srcRect l="741" r="741"/>
          <a:stretch>
            <a:fillRect/>
          </a:stretch>
        </p:blipFill>
        <p:spPr>
          <a:xfrm>
            <a:off x="15175090" y="7254261"/>
            <a:ext cx="633290" cy="63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rails.png" descr="rails.png"/>
          <p:cNvPicPr>
            <a:picLocks noChangeAspect="1"/>
          </p:cNvPicPr>
          <p:nvPr/>
        </p:nvPicPr>
        <p:blipFill>
          <a:blip r:embed="rId2"/>
          <a:srcRect l="741" r="741"/>
          <a:stretch>
            <a:fillRect/>
          </a:stretch>
        </p:blipFill>
        <p:spPr>
          <a:xfrm>
            <a:off x="15175090" y="8270826"/>
            <a:ext cx="633290" cy="63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rails.png" descr="rails.png"/>
          <p:cNvPicPr>
            <a:picLocks noChangeAspect="1"/>
          </p:cNvPicPr>
          <p:nvPr/>
        </p:nvPicPr>
        <p:blipFill>
          <a:blip r:embed="rId2"/>
          <a:srcRect l="741" r="741"/>
          <a:stretch>
            <a:fillRect/>
          </a:stretch>
        </p:blipFill>
        <p:spPr>
          <a:xfrm>
            <a:off x="15175090" y="10303955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rails.png" descr="rails.png"/>
          <p:cNvPicPr>
            <a:picLocks noChangeAspect="1"/>
          </p:cNvPicPr>
          <p:nvPr/>
        </p:nvPicPr>
        <p:blipFill>
          <a:blip r:embed="rId2"/>
          <a:srcRect l="741" r="741"/>
          <a:stretch>
            <a:fillRect/>
          </a:stretch>
        </p:blipFill>
        <p:spPr>
          <a:xfrm>
            <a:off x="15175090" y="6237696"/>
            <a:ext cx="633290" cy="630026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7th week - Airbnb week…"/>
          <p:cNvSpPr txBox="1"/>
          <p:nvPr/>
        </p:nvSpPr>
        <p:spPr>
          <a:xfrm>
            <a:off x="2437130" y="1163726"/>
            <a:ext cx="1196594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7th week - Airbnb week</a:t>
            </a:r>
          </a:p>
          <a:p>
            <a:pPr algn="l">
              <a:defRPr sz="6000">
                <a:solidFill>
                  <a:srgbClr val="33333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Final teams are built </a:t>
            </a:r>
            <a:br/>
            <a:r>
              <a:t>Let’s collaborate &amp; clone Airbnb</a:t>
            </a:r>
          </a:p>
        </p:txBody>
      </p:sp>
      <p:pic>
        <p:nvPicPr>
          <p:cNvPr id="259" name="rails.png" descr="rails.png"/>
          <p:cNvPicPr>
            <a:picLocks noChangeAspect="1"/>
          </p:cNvPicPr>
          <p:nvPr/>
        </p:nvPicPr>
        <p:blipFill>
          <a:blip r:embed="rId2"/>
          <a:srcRect l="741" r="741"/>
          <a:stretch>
            <a:fillRect/>
          </a:stretch>
        </p:blipFill>
        <p:spPr>
          <a:xfrm>
            <a:off x="14330981" y="1469775"/>
            <a:ext cx="822909" cy="818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wechat-logo.png" descr="wechat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712" y="9287390"/>
            <a:ext cx="730170" cy="629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" name="Table"/>
          <p:cNvGraphicFramePr/>
          <p:nvPr/>
        </p:nvGraphicFramePr>
        <p:xfrm>
          <a:off x="2481662" y="5082910"/>
          <a:ext cx="17922076" cy="6027534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18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589">
                <a:tc gridSpan="4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Week 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2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26 Nov 2018 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Weixin Official Account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C0DF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27 Nov 2018 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Mailing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28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Weixin Backend / Payment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29 Nov 2018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Background Jobs with Sidekiq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30 Nov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Testing in Rails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Demo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63" name="projects.png" descr="projects.png"/>
          <p:cNvPicPr>
            <a:picLocks noChangeAspect="1"/>
          </p:cNvPicPr>
          <p:nvPr/>
        </p:nvPicPr>
        <p:blipFill>
          <a:blip r:embed="rId2"/>
          <a:srcRect t="2288" b="2288"/>
          <a:stretch>
            <a:fillRect/>
          </a:stretch>
        </p:blipFill>
        <p:spPr>
          <a:xfrm>
            <a:off x="15175090" y="9287390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rojects.png" descr="projects.png"/>
          <p:cNvPicPr>
            <a:picLocks noChangeAspect="1"/>
          </p:cNvPicPr>
          <p:nvPr/>
        </p:nvPicPr>
        <p:blipFill>
          <a:blip r:embed="rId2"/>
          <a:srcRect t="2288" b="2288"/>
          <a:stretch>
            <a:fillRect/>
          </a:stretch>
        </p:blipFill>
        <p:spPr>
          <a:xfrm>
            <a:off x="15175090" y="8270826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rojects.png" descr="projects.png"/>
          <p:cNvPicPr>
            <a:picLocks noChangeAspect="1"/>
          </p:cNvPicPr>
          <p:nvPr/>
        </p:nvPicPr>
        <p:blipFill>
          <a:blip r:embed="rId2"/>
          <a:srcRect t="2288" b="2288"/>
          <a:stretch>
            <a:fillRect/>
          </a:stretch>
        </p:blipFill>
        <p:spPr>
          <a:xfrm>
            <a:off x="15175090" y="10303955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rojects.png" descr="projects.png"/>
          <p:cNvPicPr>
            <a:picLocks noChangeAspect="1"/>
          </p:cNvPicPr>
          <p:nvPr/>
        </p:nvPicPr>
        <p:blipFill>
          <a:blip r:embed="rId2"/>
          <a:srcRect t="2288" b="2288"/>
          <a:stretch>
            <a:fillRect/>
          </a:stretch>
        </p:blipFill>
        <p:spPr>
          <a:xfrm>
            <a:off x="16025899" y="1399756"/>
            <a:ext cx="963673" cy="958706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8th week - Project week #1…"/>
          <p:cNvSpPr txBox="1"/>
          <p:nvPr/>
        </p:nvSpPr>
        <p:spPr>
          <a:xfrm>
            <a:off x="2437130" y="1161062"/>
            <a:ext cx="15896083" cy="357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8th week - Project week #1</a:t>
            </a:r>
          </a:p>
          <a:p>
            <a:pPr algn="l">
              <a:defRPr sz="6000">
                <a:solidFill>
                  <a:srgbClr val="33333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Please, no market place 🙏 </a:t>
            </a:r>
          </a:p>
          <a:p>
            <a:pPr algn="l">
              <a:defRPr sz="6000">
                <a:solidFill>
                  <a:srgbClr val="33333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Let’s innovate and invent creative products 😍</a:t>
            </a:r>
          </a:p>
        </p:txBody>
      </p:sp>
      <p:pic>
        <p:nvPicPr>
          <p:cNvPr id="268" name="wechat-logo.png" descr="wechat-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712" y="6302338"/>
            <a:ext cx="730170" cy="62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rojects.png" descr="projects.png"/>
          <p:cNvPicPr>
            <a:picLocks noChangeAspect="1"/>
          </p:cNvPicPr>
          <p:nvPr/>
        </p:nvPicPr>
        <p:blipFill>
          <a:blip r:embed="rId2"/>
          <a:srcRect t="2288" b="2288"/>
          <a:stretch>
            <a:fillRect/>
          </a:stretch>
        </p:blipFill>
        <p:spPr>
          <a:xfrm>
            <a:off x="15175090" y="7286582"/>
            <a:ext cx="633290" cy="630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tudents-3-f51abb03158ca3eb2fcaf32d6ea3f7f374b99b447e389149f756fc9675c16525.jpg" descr="students-3-f51abb03158ca3eb2fcaf32d6ea3f7f374b99b447e389149f756fc9675c165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07" y="-2517974"/>
            <a:ext cx="24433076" cy="1628871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ctangle"/>
          <p:cNvSpPr/>
          <p:nvPr/>
        </p:nvSpPr>
        <p:spPr>
          <a:xfrm>
            <a:off x="-24607" y="-63500"/>
            <a:ext cx="24433214" cy="13843000"/>
          </a:xfrm>
          <a:prstGeom prst="rect">
            <a:avLst/>
          </a:prstGeom>
          <a:gradFill>
            <a:gsLst>
              <a:gs pos="0">
                <a:srgbClr val="000000">
                  <a:alpha val="30551"/>
                </a:srgbClr>
              </a:gs>
              <a:gs pos="100000">
                <a:srgbClr val="F2FFF7">
                  <a:alpha val="0"/>
                </a:srgbClr>
              </a:gs>
            </a:gsLst>
            <a:lin ang="2646113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Program’s Mindset"/>
          <p:cNvSpPr txBox="1"/>
          <p:nvPr/>
        </p:nvSpPr>
        <p:spPr>
          <a:xfrm>
            <a:off x="5348478" y="5883373"/>
            <a:ext cx="12413655" cy="1949252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zh-CN" altLang="en-US" dirty="0"/>
              <a:t>程序员的思维方式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Table"/>
          <p:cNvGraphicFramePr/>
          <p:nvPr/>
        </p:nvGraphicFramePr>
        <p:xfrm>
          <a:off x="2481662" y="5082910"/>
          <a:ext cx="17922076" cy="6027534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181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5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589">
                <a:tc gridSpan="4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Week 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2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 Dec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4 Dec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5 Dec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6 Dec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Dress Rehearsal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Demo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45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7 Dec 2018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Demo Day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Avenir Heavy"/>
                          <a:ea typeface="Avenir Heavy"/>
                          <a:cs typeface="Avenir Heavy"/>
                          <a:sym typeface="Avenir Heavy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72" name="projects.png" descr="projects.png"/>
          <p:cNvPicPr>
            <a:picLocks noChangeAspect="1"/>
          </p:cNvPicPr>
          <p:nvPr/>
        </p:nvPicPr>
        <p:blipFill>
          <a:blip r:embed="rId2"/>
          <a:srcRect t="2288" b="2288"/>
          <a:stretch>
            <a:fillRect/>
          </a:stretch>
        </p:blipFill>
        <p:spPr>
          <a:xfrm>
            <a:off x="15175090" y="7254261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rojects.png" descr="projects.png"/>
          <p:cNvPicPr>
            <a:picLocks noChangeAspect="1"/>
          </p:cNvPicPr>
          <p:nvPr/>
        </p:nvPicPr>
        <p:blipFill>
          <a:blip r:embed="rId2"/>
          <a:srcRect t="2288" b="2288"/>
          <a:stretch>
            <a:fillRect/>
          </a:stretch>
        </p:blipFill>
        <p:spPr>
          <a:xfrm>
            <a:off x="15175090" y="9287390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rojects.png" descr="projects.png"/>
          <p:cNvPicPr>
            <a:picLocks noChangeAspect="1"/>
          </p:cNvPicPr>
          <p:nvPr/>
        </p:nvPicPr>
        <p:blipFill>
          <a:blip r:embed="rId2"/>
          <a:srcRect t="2288" b="2288"/>
          <a:stretch>
            <a:fillRect/>
          </a:stretch>
        </p:blipFill>
        <p:spPr>
          <a:xfrm>
            <a:off x="15175090" y="8270826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rojects.png" descr="projects.png"/>
          <p:cNvPicPr>
            <a:picLocks noChangeAspect="1"/>
          </p:cNvPicPr>
          <p:nvPr/>
        </p:nvPicPr>
        <p:blipFill>
          <a:blip r:embed="rId2"/>
          <a:srcRect t="2288" b="2288"/>
          <a:stretch>
            <a:fillRect/>
          </a:stretch>
        </p:blipFill>
        <p:spPr>
          <a:xfrm>
            <a:off x="15175090" y="10303955"/>
            <a:ext cx="633290" cy="63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rojects.png" descr="projects.png"/>
          <p:cNvPicPr>
            <a:picLocks noChangeAspect="1"/>
          </p:cNvPicPr>
          <p:nvPr/>
        </p:nvPicPr>
        <p:blipFill>
          <a:blip r:embed="rId2"/>
          <a:srcRect t="2288" b="2288"/>
          <a:stretch>
            <a:fillRect/>
          </a:stretch>
        </p:blipFill>
        <p:spPr>
          <a:xfrm>
            <a:off x="15175090" y="6237696"/>
            <a:ext cx="633290" cy="63002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9th week - Project week #2…"/>
          <p:cNvSpPr txBox="1"/>
          <p:nvPr/>
        </p:nvSpPr>
        <p:spPr>
          <a:xfrm>
            <a:off x="2437130" y="1684426"/>
            <a:ext cx="17321785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9th week - Project week #2</a:t>
            </a:r>
          </a:p>
          <a:p>
            <a:pPr algn="l">
              <a:defRPr sz="6000">
                <a:solidFill>
                  <a:srgbClr val="333333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Let’s finalise our products and make great demos!</a:t>
            </a:r>
          </a:p>
        </p:txBody>
      </p:sp>
      <p:pic>
        <p:nvPicPr>
          <p:cNvPr id="278" name="projects.png" descr="projects.png"/>
          <p:cNvPicPr>
            <a:picLocks noChangeAspect="1"/>
          </p:cNvPicPr>
          <p:nvPr/>
        </p:nvPicPr>
        <p:blipFill>
          <a:blip r:embed="rId2"/>
          <a:srcRect t="2288" b="2288"/>
          <a:stretch>
            <a:fillRect/>
          </a:stretch>
        </p:blipFill>
        <p:spPr>
          <a:xfrm>
            <a:off x="16025899" y="1920456"/>
            <a:ext cx="963673" cy="958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ules for success"/>
          <p:cNvSpPr txBox="1"/>
          <p:nvPr/>
        </p:nvSpPr>
        <p:spPr>
          <a:xfrm>
            <a:off x="3514597" y="1887300"/>
            <a:ext cx="2667397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zh-CN" altLang="en-US" dirty="0"/>
              <a:t>规则</a:t>
            </a:r>
            <a:endParaRPr dirty="0">
              <a:latin typeface="Avenir Book"/>
              <a:ea typeface="Avenir Book"/>
              <a:cs typeface="Avenir Book"/>
              <a:sym typeface="Avenir Book"/>
            </a:endParaRPr>
          </a:p>
        </p:txBody>
      </p:sp>
      <p:sp>
        <p:nvSpPr>
          <p:cNvPr id="281" name="Be here at 8:30 ⏰…"/>
          <p:cNvSpPr txBox="1"/>
          <p:nvPr/>
        </p:nvSpPr>
        <p:spPr>
          <a:xfrm>
            <a:off x="3238514" y="5256658"/>
            <a:ext cx="17502227" cy="548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54807" indent="-854807" algn="l"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zh-CN" altLang="en-US" dirty="0">
                <a:latin typeface="Avenir Black"/>
                <a:ea typeface="Avenir Black"/>
                <a:cs typeface="Avenir Black"/>
                <a:sym typeface="Avenir Black"/>
              </a:rPr>
              <a:t>不要迟到 </a:t>
            </a:r>
            <a:r>
              <a:rPr dirty="0">
                <a:latin typeface="Avenir Black"/>
                <a:ea typeface="Avenir Black"/>
                <a:cs typeface="Avenir Black"/>
                <a:sym typeface="Avenir Black"/>
              </a:rPr>
              <a:t>⏰</a:t>
            </a:r>
          </a:p>
          <a:p>
            <a:pPr marL="854807" indent="-854807" algn="l"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zh-CN" altLang="en-US" dirty="0"/>
              <a:t>上课期间不允许食物🙅‍♂️</a:t>
            </a:r>
            <a:endParaRPr dirty="0">
              <a:latin typeface="Avenir Black"/>
              <a:ea typeface="Avenir Black"/>
              <a:cs typeface="Avenir Black"/>
              <a:sym typeface="Avenir Black"/>
            </a:endParaRPr>
          </a:p>
          <a:p>
            <a:pPr marL="854807" indent="-854807" algn="l"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US" altLang="zh-CN" dirty="0"/>
              <a:t>Lecture</a:t>
            </a:r>
            <a:r>
              <a:rPr lang="zh-CN" altLang="en-US" dirty="0"/>
              <a:t>期间不要使用手机或笔记本电脑📵</a:t>
            </a:r>
            <a:endParaRPr lang="en-US" altLang="zh-CN" dirty="0"/>
          </a:p>
          <a:p>
            <a:pPr marL="854807" indent="-854807" algn="l"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zh-CN" altLang="en-US" dirty="0"/>
              <a:t>与当天安排的</a:t>
            </a:r>
            <a:r>
              <a:rPr dirty="0"/>
              <a:t>buddy</a:t>
            </a:r>
            <a:r>
              <a:rPr lang="zh-CN" altLang="en-US" dirty="0"/>
              <a:t>一起合作👯‍♀️</a:t>
            </a:r>
            <a:endParaRPr lang="en-US" altLang="zh-CN" dirty="0"/>
          </a:p>
          <a:p>
            <a:pPr marL="854807" indent="-854807" algn="l">
              <a:buSzPct val="75000"/>
              <a:buChar char="•"/>
              <a:defRPr sz="7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zh-CN" altLang="en-US" dirty="0"/>
              <a:t>离开时要保持桌面整洁及干净</a:t>
            </a:r>
            <a:endParaRPr dirty="0"/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382" y="8636057"/>
            <a:ext cx="1161569" cy="1122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🎉 Social (at WeWork)"/>
          <p:cNvSpPr txBox="1"/>
          <p:nvPr/>
        </p:nvSpPr>
        <p:spPr>
          <a:xfrm>
            <a:off x="2966466" y="1901488"/>
            <a:ext cx="4154984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dirty="0"/>
              <a:t>🎉 Social</a:t>
            </a:r>
          </a:p>
        </p:txBody>
      </p:sp>
      <p:pic>
        <p:nvPicPr>
          <p:cNvPr id="286" name="event-f329d31a939310ef2951f0db41c94972576e19449fb32baf5f3f0773320e78dc.jpg" descr="event-f329d31a939310ef2951f0db41c94972576e19449fb32baf5f3f0773320e78d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450" y="5746949"/>
            <a:ext cx="10937283" cy="614310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🎤 Talks/Workshops"/>
          <p:cNvSpPr txBox="1"/>
          <p:nvPr/>
        </p:nvSpPr>
        <p:spPr>
          <a:xfrm>
            <a:off x="7934041" y="4545320"/>
            <a:ext cx="393857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dirty="0"/>
              <a:t>🎤 </a:t>
            </a:r>
            <a:r>
              <a:rPr lang="zh-CN" altLang="en-US" dirty="0"/>
              <a:t>活动</a:t>
            </a:r>
            <a:r>
              <a:rPr dirty="0"/>
              <a:t>/</a:t>
            </a:r>
            <a:r>
              <a:rPr lang="zh-CN" altLang="en-US" dirty="0"/>
              <a:t>演讲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frame_4.png" descr="fram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🕑 Planning for today"/>
          <p:cNvSpPr txBox="1"/>
          <p:nvPr/>
        </p:nvSpPr>
        <p:spPr>
          <a:xfrm>
            <a:off x="7027418" y="1888788"/>
            <a:ext cx="6873677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dirty="0"/>
              <a:t>🕑 </a:t>
            </a:r>
            <a:r>
              <a:rPr lang="zh-CN" altLang="en-US" dirty="0"/>
              <a:t>今天的安排</a:t>
            </a:r>
            <a:endParaRPr dirty="0"/>
          </a:p>
        </p:txBody>
      </p:sp>
      <p:graphicFrame>
        <p:nvGraphicFramePr>
          <p:cNvPr id="293" name="Table"/>
          <p:cNvGraphicFramePr/>
          <p:nvPr>
            <p:extLst>
              <p:ext uri="{D42A27DB-BD31-4B8C-83A1-F6EECF244321}">
                <p14:modId xmlns:p14="http://schemas.microsoft.com/office/powerpoint/2010/main" val="179010754"/>
              </p:ext>
            </p:extLst>
          </p:nvPr>
        </p:nvGraphicFramePr>
        <p:xfrm>
          <a:off x="3116662" y="4701911"/>
          <a:ext cx="17922076" cy="7600929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48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6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5847">
                <a:tc gridSpan="2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Today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233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10:30 - 1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2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Setup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13:00 - 1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15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Lecture: </a:t>
                      </a:r>
                      <a:r>
                        <a:rPr lang="zh-CN" alt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命令行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3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15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- 1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4</a:t>
                      </a: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Lecture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: Git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14:00 – 14:15</a:t>
                      </a:r>
                      <a:endParaRPr lang="en-US"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zh-CN" alt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介绍学习平台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606503489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14:15</a:t>
                      </a:r>
                      <a:r>
                        <a:rPr lang="zh-CN" alt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–</a:t>
                      </a:r>
                      <a:r>
                        <a:rPr lang="zh-CN" alt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 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16:00</a:t>
                      </a:r>
                      <a:endParaRPr lang="en-US"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zh-CN" alt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午饭 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+ </a:t>
                      </a:r>
                      <a:r>
                        <a:rPr lang="zh-CN" alt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完成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challenge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653987197"/>
                  </a:ext>
                </a:extLst>
              </a:tr>
              <a:tr h="10858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16:00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Pitch </a:t>
                      </a:r>
                      <a:r>
                        <a:rPr lang="en-US" altLang="zh-CN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+ </a:t>
                      </a:r>
                      <a:r>
                        <a:rPr lang="zh-CN" altLang="en-US" sz="3600" dirty="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投票</a:t>
                      </a:r>
                      <a:endParaRPr sz="3600" dirty="0">
                        <a:latin typeface="Avenir Heavy"/>
                        <a:ea typeface="Avenir Heavy"/>
                        <a:cs typeface="Avenir Heavy"/>
                        <a:sym typeface="Avenir Heavy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254089593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It will be intense…"/>
          <p:cNvSpPr txBox="1"/>
          <p:nvPr/>
        </p:nvSpPr>
        <p:spPr>
          <a:xfrm>
            <a:off x="6293752" y="5883374"/>
            <a:ext cx="1179649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zh-CN" altLang="en-US" dirty="0"/>
              <a:t>准备好了吗？</a:t>
            </a:r>
            <a:r>
              <a:rPr lang="en-US" altLang="zh-CN" dirty="0"/>
              <a:t> </a:t>
            </a:r>
            <a:r>
              <a:rPr dirty="0"/>
              <a:t>🚀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ode is here"/>
          <p:cNvSpPr txBox="1"/>
          <p:nvPr/>
        </p:nvSpPr>
        <p:spPr>
          <a:xfrm>
            <a:off x="9125201" y="1465106"/>
            <a:ext cx="6514604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zh-CN" altLang="en-US" dirty="0"/>
              <a:t>代码是用来</a:t>
            </a:r>
            <a:endParaRPr dirty="0"/>
          </a:p>
        </p:txBody>
      </p:sp>
      <p:grpSp>
        <p:nvGrpSpPr>
          <p:cNvPr id="152" name="Group"/>
          <p:cNvGrpSpPr/>
          <p:nvPr/>
        </p:nvGrpSpPr>
        <p:grpSpPr>
          <a:xfrm>
            <a:off x="4892360" y="3116261"/>
            <a:ext cx="14643768" cy="11014000"/>
            <a:chOff x="0" y="100012"/>
            <a:chExt cx="14643766" cy="11013998"/>
          </a:xfrm>
        </p:grpSpPr>
        <p:grpSp>
          <p:nvGrpSpPr>
            <p:cNvPr id="150" name="Group"/>
            <p:cNvGrpSpPr/>
            <p:nvPr/>
          </p:nvGrpSpPr>
          <p:grpSpPr>
            <a:xfrm>
              <a:off x="0" y="2694050"/>
              <a:ext cx="14643766" cy="8419960"/>
              <a:chOff x="0" y="0"/>
              <a:chExt cx="14643765" cy="8419959"/>
            </a:xfrm>
          </p:grpSpPr>
          <p:pic>
            <p:nvPicPr>
              <p:cNvPr id="146" name="Screen Shot 2016-04-20 at 11.37.34.png" descr="Screen Shot 2016-04-20 at 11.37.34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9339" y="4234940"/>
                <a:ext cx="7354427" cy="41850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" name="Screen Shot 2016-04-20 at 11.37.25.png" descr="Screen Shot 2016-04-20 at 11.37.25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87" y="4251071"/>
                <a:ext cx="7306419" cy="41527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" name="Screen Shot 2016-04-20 at 11.37.50.png" descr="Screen Shot 2016-04-20 at 11.37.50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4760" y="0"/>
                <a:ext cx="7354427" cy="41850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" name="Screen Shot 2016-04-20 at 11.37.43.png" descr="Screen Shot 2016-04-20 at 11.37.43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9474"/>
                <a:ext cx="7306345" cy="41850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1" name="to build products 🔨"/>
            <p:cNvSpPr txBox="1"/>
            <p:nvPr/>
          </p:nvSpPr>
          <p:spPr>
            <a:xfrm>
              <a:off x="3401862" y="100012"/>
              <a:ext cx="8303554" cy="1641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>
                  <a:solidFill>
                    <a:srgbClr val="333333"/>
                  </a:solidFill>
                  <a:latin typeface="Avenir Black"/>
                  <a:ea typeface="Avenir Black"/>
                  <a:cs typeface="Avenir Black"/>
                  <a:sym typeface="Avenir Black"/>
                </a:defRPr>
              </a:lvl1pPr>
            </a:lstStyle>
            <a:p>
              <a:r>
                <a:rPr lang="zh-CN" altLang="en-US" dirty="0"/>
                <a:t>构建产品的</a:t>
              </a:r>
              <a:r>
                <a:rPr dirty="0"/>
                <a:t>🔨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300" y="-92869"/>
            <a:ext cx="24714200" cy="1390173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ectangle"/>
          <p:cNvSpPr/>
          <p:nvPr/>
        </p:nvSpPr>
        <p:spPr>
          <a:xfrm>
            <a:off x="-304800" y="-254000"/>
            <a:ext cx="24898946" cy="14245630"/>
          </a:xfrm>
          <a:prstGeom prst="rect">
            <a:avLst/>
          </a:prstGeom>
          <a:gradFill>
            <a:gsLst>
              <a:gs pos="0">
                <a:srgbClr val="2540BD"/>
              </a:gs>
              <a:gs pos="100000">
                <a:srgbClr val="002276">
                  <a:alpha val="10216"/>
                </a:srgbClr>
              </a:gs>
            </a:gsLst>
            <a:lin ang="2646113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It requires a rich…"/>
          <p:cNvSpPr txBox="1"/>
          <p:nvPr/>
        </p:nvSpPr>
        <p:spPr>
          <a:xfrm>
            <a:off x="2472192" y="5806429"/>
            <a:ext cx="19439617" cy="2103140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3000">
                <a:solidFill>
                  <a:srgbClr val="FFFFFF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zh-CN" altLang="en-US" dirty="0"/>
              <a:t>需要丰富的知识及技能</a:t>
            </a:r>
            <a:r>
              <a:rPr dirty="0"/>
              <a:t>💪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Product Thinking: what to build 🤔…"/>
          <p:cNvSpPr txBox="1"/>
          <p:nvPr/>
        </p:nvSpPr>
        <p:spPr>
          <a:xfrm>
            <a:off x="2321004" y="4798715"/>
            <a:ext cx="18398626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32692" indent="-732692" algn="l">
              <a:buSzPct val="75000"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zh-CN" altLang="en-US" dirty="0">
                <a:solidFill>
                  <a:srgbClr val="333333"/>
                </a:solidFill>
              </a:rPr>
              <a:t>产品思考：构建什么样的产品</a:t>
            </a:r>
            <a:r>
              <a:rPr dirty="0">
                <a:latin typeface="Avenir Book"/>
                <a:ea typeface="Avenir Book"/>
                <a:cs typeface="Avenir Book"/>
                <a:sym typeface="Avenir Book"/>
              </a:rPr>
              <a:t>🤔</a:t>
            </a:r>
          </a:p>
          <a:p>
            <a:pPr marL="732692" indent="-732692" algn="l">
              <a:buSzPct val="75000"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zh-CN" altLang="en-US" dirty="0">
                <a:solidFill>
                  <a:srgbClr val="333333"/>
                </a:solidFill>
              </a:rPr>
              <a:t>工程：</a:t>
            </a:r>
            <a:r>
              <a:rPr lang="zh-CN" altLang="en-US" dirty="0"/>
              <a:t>如何打造你的产品</a:t>
            </a:r>
            <a:r>
              <a:rPr dirty="0">
                <a:latin typeface="Avenir Book"/>
                <a:ea typeface="Avenir Book"/>
                <a:cs typeface="Avenir Book"/>
                <a:sym typeface="Avenir Book"/>
              </a:rPr>
              <a:t>⚙️</a:t>
            </a:r>
          </a:p>
          <a:p>
            <a:pPr marL="732692" indent="-732692" algn="l">
              <a:buSzPct val="75000"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dirty="0">
                <a:solidFill>
                  <a:srgbClr val="333333"/>
                </a:solidFill>
              </a:rPr>
              <a:t>UI &amp; UX</a:t>
            </a:r>
            <a:r>
              <a:rPr lang="zh-CN" altLang="en-US" dirty="0">
                <a:solidFill>
                  <a:srgbClr val="333333"/>
                </a:solidFill>
              </a:rPr>
              <a:t>：</a:t>
            </a:r>
            <a:r>
              <a:rPr lang="zh-CN" altLang="en-US" dirty="0"/>
              <a:t>如何让你的产品更直观</a:t>
            </a:r>
            <a:r>
              <a:rPr dirty="0">
                <a:latin typeface="Avenir Book"/>
                <a:ea typeface="Avenir Book"/>
                <a:cs typeface="Avenir Book"/>
                <a:sym typeface="Avenir Book"/>
              </a:rPr>
              <a:t>👌</a:t>
            </a:r>
          </a:p>
          <a:p>
            <a:pPr marL="732692" indent="-732692" algn="l">
              <a:buSzPct val="75000"/>
              <a:buChar char="•"/>
              <a:defRPr sz="9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zh-CN" altLang="en-US" dirty="0">
                <a:solidFill>
                  <a:srgbClr val="333333"/>
                </a:solidFill>
              </a:rPr>
              <a:t>设计：</a:t>
            </a:r>
            <a:r>
              <a:rPr lang="zh-CN" altLang="en-US" dirty="0"/>
              <a:t>如何美化你的产品</a:t>
            </a:r>
            <a:r>
              <a:rPr dirty="0">
                <a:latin typeface="Avenir Book"/>
                <a:ea typeface="Avenir Book"/>
                <a:cs typeface="Avenir Book"/>
                <a:sym typeface="Avenir Book"/>
              </a:rPr>
              <a:t>💖</a:t>
            </a:r>
          </a:p>
        </p:txBody>
      </p:sp>
      <p:sp>
        <p:nvSpPr>
          <p:cNvPr id="160" name="Code means"/>
          <p:cNvSpPr txBox="1"/>
          <p:nvPr/>
        </p:nvSpPr>
        <p:spPr>
          <a:xfrm>
            <a:off x="8231175" y="2227106"/>
            <a:ext cx="779700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lang="zh-CN" altLang="en-US" dirty="0"/>
              <a:t>代码的定义是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17-10-13 at 15.16.10.png" descr="Screen Shot 2017-10-13 at 15.16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010" y="-1791492"/>
            <a:ext cx="24764020" cy="1656167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Rectangle"/>
          <p:cNvSpPr/>
          <p:nvPr/>
        </p:nvSpPr>
        <p:spPr>
          <a:xfrm>
            <a:off x="-304800" y="-254000"/>
            <a:ext cx="24898946" cy="14245630"/>
          </a:xfrm>
          <a:prstGeom prst="rect">
            <a:avLst/>
          </a:prstGeom>
          <a:gradFill>
            <a:gsLst>
              <a:gs pos="0">
                <a:srgbClr val="2540BD">
                  <a:alpha val="73371"/>
                </a:srgbClr>
              </a:gs>
              <a:gs pos="100000">
                <a:srgbClr val="002276">
                  <a:alpha val="10216"/>
                </a:srgbClr>
              </a:gs>
            </a:gsLst>
            <a:lin ang="2646113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We won’t teach you like…"/>
          <p:cNvSpPr txBox="1"/>
          <p:nvPr/>
        </p:nvSpPr>
        <p:spPr>
          <a:xfrm>
            <a:off x="1679509" y="3395663"/>
            <a:ext cx="21024986" cy="1641475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zh-CN" altLang="en-US" dirty="0"/>
              <a:t>我们不会像传统的</a:t>
            </a:r>
            <a:r>
              <a:rPr lang="en-US" altLang="zh-CN" dirty="0"/>
              <a:t>CS degree</a:t>
            </a:r>
            <a:r>
              <a:rPr lang="zh-CN" altLang="en-US" dirty="0"/>
              <a:t>那样教你</a:t>
            </a:r>
            <a:endParaRPr dirty="0"/>
          </a:p>
        </p:txBody>
      </p:sp>
      <p:sp>
        <p:nvSpPr>
          <p:cNvPr id="166" name="We will teach you…"/>
          <p:cNvSpPr txBox="1"/>
          <p:nvPr/>
        </p:nvSpPr>
        <p:spPr>
          <a:xfrm>
            <a:off x="5087491" y="8602663"/>
            <a:ext cx="14209019" cy="1641475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lang="zh-CN" altLang="en-US" dirty="0"/>
              <a:t>我们将教你如何制造产品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till, there is no shortcut 😊 We will cover…"/>
          <p:cNvSpPr txBox="1"/>
          <p:nvPr/>
        </p:nvSpPr>
        <p:spPr>
          <a:xfrm>
            <a:off x="4638652" y="4267547"/>
            <a:ext cx="15106700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zh-CN" altLang="en-US" dirty="0"/>
              <a:t>然而，没有捷径</a:t>
            </a:r>
            <a:r>
              <a:rPr dirty="0"/>
              <a:t>😊</a:t>
            </a:r>
            <a:br>
              <a:rPr dirty="0"/>
            </a:br>
            <a:endParaRPr lang="en-US" altLang="zh-CN" dirty="0"/>
          </a:p>
          <a:p>
            <a:pPr>
              <a:defRPr sz="12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lang="zh-CN" altLang="en-US" sz="9000" dirty="0">
                <a:latin typeface="Avenir Book"/>
                <a:ea typeface="Avenir Book"/>
                <a:cs typeface="Avenir Book"/>
                <a:sym typeface="Avenir Book"/>
              </a:rPr>
              <a:t>本课程将涵盖主要的编程概念</a:t>
            </a:r>
            <a:endParaRPr dirty="0"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ld on.…"/>
          <p:cNvSpPr txBox="1"/>
          <p:nvPr/>
        </p:nvSpPr>
        <p:spPr>
          <a:xfrm>
            <a:off x="1028446" y="4429069"/>
            <a:ext cx="6698950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0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dirty="0"/>
              <a:t>Hold on.</a:t>
            </a:r>
          </a:p>
          <a:p>
            <a:pPr algn="l">
              <a:defRPr sz="10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dirty="0"/>
              <a:t>Trust us.</a:t>
            </a:r>
          </a:p>
          <a:p>
            <a:pPr algn="l">
              <a:defRPr sz="10000"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dirty="0"/>
              <a:t>Stay curious.</a:t>
            </a:r>
          </a:p>
        </p:txBody>
      </p:sp>
      <p:pic>
        <p:nvPicPr>
          <p:cNvPr id="177" name="giphy.gif" descr="giphy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168" y="2007457"/>
            <a:ext cx="9562467" cy="9562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frame_4.png" descr="frame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⌚ Your typical day"/>
          <p:cNvSpPr txBox="1"/>
          <p:nvPr/>
        </p:nvSpPr>
        <p:spPr>
          <a:xfrm>
            <a:off x="5102859" y="1734900"/>
            <a:ext cx="1511631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0000">
                <a:solidFill>
                  <a:srgbClr val="333333"/>
                </a:solidFill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r>
              <a:rPr dirty="0"/>
              <a:t>⌚</a:t>
            </a:r>
            <a:r>
              <a:rPr lang="en-US" altLang="zh-CN" dirty="0"/>
              <a:t> </a:t>
            </a:r>
            <a:r>
              <a:rPr lang="zh-CN" altLang="en-US" dirty="0"/>
              <a:t>每周二和四的日常安排 </a:t>
            </a:r>
            <a:endParaRPr dirty="0"/>
          </a:p>
        </p:txBody>
      </p:sp>
      <p:graphicFrame>
        <p:nvGraphicFramePr>
          <p:cNvPr id="186" name="Table"/>
          <p:cNvGraphicFramePr/>
          <p:nvPr>
            <p:extLst>
              <p:ext uri="{D42A27DB-BD31-4B8C-83A1-F6EECF244321}">
                <p14:modId xmlns:p14="http://schemas.microsoft.com/office/powerpoint/2010/main" val="1373098810"/>
              </p:ext>
            </p:extLst>
          </p:nvPr>
        </p:nvGraphicFramePr>
        <p:xfrm>
          <a:off x="3839428" y="5238571"/>
          <a:ext cx="16379749" cy="3071073"/>
        </p:xfrm>
        <a:graphic>
          <a:graphicData uri="http://schemas.openxmlformats.org/drawingml/2006/table">
            <a:tbl>
              <a:tblPr bandRow="1">
                <a:tableStyleId>{8F44A2F1-9E1F-4B54-A3A2-5F16C0AD49E2}</a:tableStyleId>
              </a:tblPr>
              <a:tblGrid>
                <a:gridCol w="5440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9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18:30 - 19:00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到达</a:t>
                      </a:r>
                      <a:r>
                        <a:rPr lang="en-US" altLang="zh-CN" sz="4000" dirty="0" err="1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Xnode</a:t>
                      </a: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（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17F</a:t>
                      </a: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）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19:00</a:t>
                      </a: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 - 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20</a:t>
                      </a: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: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3</a:t>
                      </a: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Lecture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69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20:30 – 20:00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与当天安排的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buddy</a:t>
                      </a:r>
                      <a:r>
                        <a:rPr lang="zh-CN" altLang="en-US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完成</a:t>
                      </a:r>
                      <a:r>
                        <a:rPr lang="en-US" altLang="zh-CN" sz="4000" dirty="0">
                          <a:latin typeface="Avenir Black"/>
                          <a:ea typeface="Avenir Black"/>
                          <a:cs typeface="Avenir Black"/>
                          <a:sym typeface="Avenir Black"/>
                        </a:rPr>
                        <a:t>exercise</a:t>
                      </a:r>
                      <a:endParaRPr sz="4000" dirty="0">
                        <a:latin typeface="Avenir Black"/>
                        <a:ea typeface="Avenir Black"/>
                        <a:cs typeface="Avenir Black"/>
                        <a:sym typeface="Avenir Black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50663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900</Words>
  <Application>Microsoft Office PowerPoint</Application>
  <PresentationFormat>Custom</PresentationFormat>
  <Paragraphs>218</Paragraphs>
  <Slides>24</Slides>
  <Notes>13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Avenir Black</vt:lpstr>
      <vt:lpstr>Avenir Book</vt:lpstr>
      <vt:lpstr>Avenir Heavy</vt:lpstr>
      <vt:lpstr>Avenir Medium</vt:lpstr>
      <vt:lpstr>Helvetica Light</vt:lpstr>
      <vt:lpstr>Helvetica Neue</vt:lpstr>
      <vt:lpstr>Helvetica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Nini Zhu</dc:creator>
  <cp:lastModifiedBy>Zhu Nini</cp:lastModifiedBy>
  <cp:revision>10</cp:revision>
  <dcterms:modified xsi:type="dcterms:W3CDTF">2019-10-12T10:31:43Z</dcterms:modified>
</cp:coreProperties>
</file>